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y="6858000" cx="9144000"/>
  <p:notesSz cx="6858000" cy="9945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hE2lbzxj0lwsHR/zF5tcd0RmcIs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Lindy van Vliet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A46FDC-864C-4A95-8D6F-A9193441CE4C}">
  <a:tblStyle styleId="{B8A46FDC-864C-4A95-8D6F-A9193441CE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8AF1C2CC-DE73-4C48-A805-7EAB8CB58E82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FF3E9"/>
          </a:solidFill>
        </a:fill>
      </a:tcStyle>
    </a:wholeTbl>
    <a:band1H>
      <a:tcTxStyle b="off" i="off"/>
      <a:tcStyle>
        <a:fill>
          <a:solidFill>
            <a:srgbClr val="DEE7D0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EE7D0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3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3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customschemas.google.com/relationships/presentationmetadata" Target="metadata"/><Relationship Id="rId14" Type="http://schemas.openxmlformats.org/officeDocument/2006/relationships/slide" Target="slides/slide7.xml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9-25T19:03:06.667">
    <p:pos x="385" y="1076"/>
    <p:text>Dan natuurlijk die van Leon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Hl9RdX0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42975" y="746125"/>
            <a:ext cx="4972050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942975" y="746125"/>
            <a:ext cx="4972050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6:notes"/>
          <p:cNvSpPr/>
          <p:nvPr>
            <p:ph idx="2" type="sldImg"/>
          </p:nvPr>
        </p:nvSpPr>
        <p:spPr>
          <a:xfrm>
            <a:off x="942975" y="746125"/>
            <a:ext cx="4972050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:notes"/>
          <p:cNvSpPr txBox="1"/>
          <p:nvPr>
            <p:ph idx="1" type="body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15:notes"/>
          <p:cNvSpPr/>
          <p:nvPr>
            <p:ph idx="2" type="sldImg"/>
          </p:nvPr>
        </p:nvSpPr>
        <p:spPr>
          <a:xfrm>
            <a:off x="942975" y="746125"/>
            <a:ext cx="4972050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:notes"/>
          <p:cNvSpPr/>
          <p:nvPr>
            <p:ph idx="2" type="sldImg"/>
          </p:nvPr>
        </p:nvSpPr>
        <p:spPr>
          <a:xfrm>
            <a:off x="942975" y="746125"/>
            <a:ext cx="4972050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7:notes"/>
          <p:cNvSpPr txBox="1"/>
          <p:nvPr>
            <p:ph idx="1" type="body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17:notes"/>
          <p:cNvSpPr txBox="1"/>
          <p:nvPr>
            <p:ph idx="12" type="sldNum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:notes"/>
          <p:cNvSpPr/>
          <p:nvPr>
            <p:ph idx="2" type="sldImg"/>
          </p:nvPr>
        </p:nvSpPr>
        <p:spPr>
          <a:xfrm>
            <a:off x="942975" y="746125"/>
            <a:ext cx="4972050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6:notes"/>
          <p:cNvSpPr txBox="1"/>
          <p:nvPr>
            <p:ph idx="1" type="body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16:notes"/>
          <p:cNvSpPr txBox="1"/>
          <p:nvPr>
            <p:ph idx="12" type="sldNum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h3e655b4e26e8ef73_0_7:notes"/>
          <p:cNvSpPr txBox="1"/>
          <p:nvPr>
            <p:ph idx="1" type="body"/>
          </p:nvPr>
        </p:nvSpPr>
        <p:spPr>
          <a:xfrm>
            <a:off x="685800" y="4724400"/>
            <a:ext cx="5486400" cy="44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h3e655b4e26e8ef73_0_7:notes"/>
          <p:cNvSpPr/>
          <p:nvPr>
            <p:ph idx="2" type="sldImg"/>
          </p:nvPr>
        </p:nvSpPr>
        <p:spPr>
          <a:xfrm>
            <a:off x="942975" y="746125"/>
            <a:ext cx="4972200" cy="37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:notes"/>
          <p:cNvSpPr/>
          <p:nvPr>
            <p:ph idx="2" type="sldImg"/>
          </p:nvPr>
        </p:nvSpPr>
        <p:spPr>
          <a:xfrm>
            <a:off x="942975" y="746125"/>
            <a:ext cx="4972050" cy="37290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13:notes"/>
          <p:cNvSpPr txBox="1"/>
          <p:nvPr>
            <p:ph idx="1" type="body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Begroot 22/23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3000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6300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2000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200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1700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500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1000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500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100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100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NL"/>
              <a:t>500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13:notes"/>
          <p:cNvSpPr txBox="1"/>
          <p:nvPr>
            <p:ph idx="12" type="sldNum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1.xml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611560" y="1772816"/>
            <a:ext cx="6840900" cy="83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lang="nl-NL" sz="4400" u="sng">
                <a:latin typeface="Calibri"/>
                <a:ea typeface="Calibri"/>
                <a:cs typeface="Calibri"/>
                <a:sym typeface="Calibri"/>
              </a:rPr>
              <a:t>Oudervereniging</a:t>
            </a:r>
            <a:r>
              <a:rPr b="1" i="0" lang="nl-NL" sz="4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4400" u="sng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sz="4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nl-NL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Welkom bij 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75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nl-NL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Algemene Ledenvergadering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75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1" lang="nl-NL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 september 2026</a:t>
            </a:r>
            <a:endParaRPr b="0" i="1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75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75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75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275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/>
          <p:nvPr/>
        </p:nvSpPr>
        <p:spPr>
          <a:xfrm>
            <a:off x="611549" y="1119546"/>
            <a:ext cx="730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nl-N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Financieel Jaarverslag: Kernpunten 202</a:t>
            </a:r>
            <a:r>
              <a:rPr b="1" lang="nl-N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i="0" lang="nl-N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-202</a:t>
            </a:r>
            <a:r>
              <a:rPr b="1" lang="nl-N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6"/>
          <p:cNvSpPr txBox="1"/>
          <p:nvPr/>
        </p:nvSpPr>
        <p:spPr>
          <a:xfrm>
            <a:off x="611550" y="1847688"/>
            <a:ext cx="70038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nl-NL" sz="1600">
                <a:solidFill>
                  <a:schemeClr val="dk1"/>
                </a:solidFill>
              </a:rPr>
              <a:t>Ouderbijdrage vrijwel gelijk aan begroting</a:t>
            </a:r>
            <a:r>
              <a:rPr lang="nl-NL" sz="1600">
                <a:solidFill>
                  <a:schemeClr val="dk1"/>
                </a:solidFill>
              </a:rPr>
              <a:t>  (ontvangen: €10.552 vs. begroot: €10.600)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nl-NL" sz="1600">
                <a:solidFill>
                  <a:schemeClr val="dk1"/>
                </a:solidFill>
              </a:rPr>
              <a:t>Ruim €2.200 lagere uitgaven</a:t>
            </a:r>
            <a:r>
              <a:rPr lang="nl-NL" sz="1600">
                <a:solidFill>
                  <a:schemeClr val="dk1"/>
                </a:solidFill>
              </a:rPr>
              <a:t> door sponsoring &amp; meevallers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nl-NL" sz="1600">
                <a:solidFill>
                  <a:schemeClr val="dk1"/>
                </a:solidFill>
              </a:rPr>
              <a:t>Positief resultaat:</a:t>
            </a:r>
            <a:r>
              <a:rPr b="1" lang="nl-NL" sz="16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r>
              <a:rPr lang="nl-NL" sz="1600">
                <a:solidFill>
                  <a:schemeClr val="dk1"/>
                </a:solidFill>
                <a:highlight>
                  <a:schemeClr val="lt1"/>
                </a:highlight>
              </a:rPr>
              <a:t>waardoor overschot €1.500 op betaalrekening, </a:t>
            </a:r>
            <a:r>
              <a:rPr i="1" lang="nl-NL" sz="1600">
                <a:solidFill>
                  <a:schemeClr val="dk1"/>
                </a:solidFill>
                <a:highlight>
                  <a:schemeClr val="lt1"/>
                </a:highlight>
              </a:rPr>
              <a:t>maar nog één factuur wordt verwacht</a:t>
            </a:r>
            <a:endParaRPr i="1"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nl-NL" sz="1600">
                <a:solidFill>
                  <a:schemeClr val="dk1"/>
                </a:solidFill>
              </a:rPr>
              <a:t>Besparing door stoppen met WIS-betaalplatform </a:t>
            </a:r>
            <a:r>
              <a:rPr lang="nl-NL" sz="1600">
                <a:solidFill>
                  <a:schemeClr val="dk1"/>
                </a:solidFill>
              </a:rPr>
              <a:t>(geen licentiekosten meer)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nl-NL" sz="1600">
                <a:solidFill>
                  <a:schemeClr val="dk1"/>
                </a:solidFill>
              </a:rPr>
              <a:t>Bewust minder uitgegeven aan laatste schooldag:</a:t>
            </a:r>
            <a:r>
              <a:rPr lang="nl-NL" sz="1600">
                <a:solidFill>
                  <a:schemeClr val="dk1"/>
                </a:solidFill>
              </a:rPr>
              <a:t> hierdoor hebben we een buffer voor de excursie 2026–2027  (pretpark)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6"/>
          <p:cNvSpPr txBox="1"/>
          <p:nvPr/>
        </p:nvSpPr>
        <p:spPr>
          <a:xfrm>
            <a:off x="611550" y="5656067"/>
            <a:ext cx="21819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00" lIns="65225" spcFirstLastPara="1" rIns="65225" wrap="square" tIns="32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7"/>
              <a:buFont typeface="Arial"/>
              <a:buNone/>
            </a:pPr>
            <a:r>
              <a:rPr b="1" i="0" lang="nl-NL" sz="199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Kascontrole</a:t>
            </a:r>
            <a:endParaRPr b="0" i="0" sz="9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6"/>
          <p:cNvSpPr txBox="1"/>
          <p:nvPr/>
        </p:nvSpPr>
        <p:spPr>
          <a:xfrm>
            <a:off x="611550" y="6029272"/>
            <a:ext cx="77340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32600" lIns="65225" spcFirstLastPara="1" rIns="65225" wrap="square" tIns="32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4"/>
              <a:buFont typeface="Arial"/>
              <a:buNone/>
            </a:pPr>
            <a:r>
              <a:rPr b="0" i="1" lang="nl-NL" sz="12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Het financiële handelen, inclusief de boekhouding, van de oudervereniging wordt jaarlijks  gecontroleerd door de kascommissie. Het is mondeling akkoord. </a:t>
            </a:r>
            <a:r>
              <a:rPr i="1" lang="nl-NL" sz="1284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Het v</a:t>
            </a:r>
            <a:r>
              <a:rPr b="0" i="1" lang="nl-NL" sz="12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erslag n.a.v. deze controle wordt zo snel mogelijk toegevoegd als bijlage aan deze presentatie.</a:t>
            </a:r>
            <a:endParaRPr b="0" i="1" sz="128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611560" y="1029484"/>
            <a:ext cx="676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nl-N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Voorstel nieuwe ouderbijdrage 202</a:t>
            </a:r>
            <a:r>
              <a:rPr b="1" lang="nl-N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i="0" lang="nl-N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-202</a:t>
            </a:r>
            <a:r>
              <a:rPr b="1" lang="nl-N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nl-N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3068049" y="8335000"/>
            <a:ext cx="7749900" cy="160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nl-NL" u="sng">
                <a:solidFill>
                  <a:schemeClr val="dk1"/>
                </a:solidFill>
              </a:rPr>
              <a:t>Verdeling:</a:t>
            </a:r>
            <a:endParaRPr b="1" u="sng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NL">
                <a:solidFill>
                  <a:schemeClr val="dk1"/>
                </a:solidFill>
              </a:rPr>
              <a:t>Kwartaalstarts	</a:t>
            </a:r>
            <a:r>
              <a:rPr i="0" lang="nl-NL" u="none" cap="none" strike="noStrike">
                <a:solidFill>
                  <a:schemeClr val="dk1"/>
                </a:solidFill>
              </a:rPr>
              <a:t>		€ 1</a:t>
            </a:r>
            <a:r>
              <a:rPr lang="nl-NL">
                <a:solidFill>
                  <a:schemeClr val="dk1"/>
                </a:solidFill>
              </a:rPr>
              <a:t>1,00</a:t>
            </a:r>
            <a:endParaRPr i="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NL">
                <a:solidFill>
                  <a:schemeClr val="dk1"/>
                </a:solidFill>
              </a:rPr>
              <a:t>Excursies	</a:t>
            </a:r>
            <a:r>
              <a:rPr i="0" lang="nl-NL" u="none" cap="none" strike="noStrike">
                <a:solidFill>
                  <a:schemeClr val="dk1"/>
                </a:solidFill>
              </a:rPr>
              <a:t>			€ </a:t>
            </a:r>
            <a:r>
              <a:rPr lang="nl-NL">
                <a:solidFill>
                  <a:schemeClr val="dk1"/>
                </a:solidFill>
              </a:rPr>
              <a:t>44</a:t>
            </a:r>
            <a:r>
              <a:rPr i="0" lang="nl-NL" u="none" cap="none" strike="noStrike">
                <a:solidFill>
                  <a:schemeClr val="dk1"/>
                </a:solidFill>
              </a:rPr>
              <a:t>,00 </a:t>
            </a:r>
            <a:r>
              <a:rPr i="1" lang="nl-NL" u="none" cap="none" strike="noStrike">
                <a:solidFill>
                  <a:schemeClr val="dk1"/>
                </a:solidFill>
              </a:rPr>
              <a:t>(€3</a:t>
            </a:r>
            <a:r>
              <a:rPr i="1" lang="nl-NL">
                <a:solidFill>
                  <a:schemeClr val="dk1"/>
                </a:solidFill>
              </a:rPr>
              <a:t>4</a:t>
            </a:r>
            <a:r>
              <a:rPr i="1" lang="nl-NL" u="none" cap="none" strike="noStrike">
                <a:solidFill>
                  <a:schemeClr val="dk1"/>
                </a:solidFill>
              </a:rPr>
              <a:t> + €10 extra uit overschot vorig jaar)</a:t>
            </a:r>
            <a:endParaRPr i="1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NL">
                <a:solidFill>
                  <a:schemeClr val="dk1"/>
                </a:solidFill>
              </a:rPr>
              <a:t>Sportdag	</a:t>
            </a:r>
            <a:r>
              <a:rPr i="0" lang="nl-NL" u="none" cap="none" strike="noStrike">
                <a:solidFill>
                  <a:schemeClr val="dk1"/>
                </a:solidFill>
              </a:rPr>
              <a:t>			€   </a:t>
            </a:r>
            <a:r>
              <a:rPr lang="nl-NL">
                <a:solidFill>
                  <a:schemeClr val="dk1"/>
                </a:solidFill>
              </a:rPr>
              <a:t>7,</a:t>
            </a:r>
            <a:r>
              <a:rPr i="0" lang="nl-NL" u="none" cap="none" strike="noStrike">
                <a:solidFill>
                  <a:schemeClr val="dk1"/>
                </a:solidFill>
              </a:rPr>
              <a:t>00</a:t>
            </a:r>
            <a:endParaRPr i="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NL">
                <a:solidFill>
                  <a:schemeClr val="dk1"/>
                </a:solidFill>
              </a:rPr>
              <a:t>Feestdagen</a:t>
            </a:r>
            <a:r>
              <a:rPr i="0" lang="nl-NL" u="none" cap="none" strike="noStrike">
                <a:solidFill>
                  <a:schemeClr val="dk1"/>
                </a:solidFill>
              </a:rPr>
              <a:t>			€   </a:t>
            </a:r>
            <a:r>
              <a:rPr lang="nl-NL">
                <a:solidFill>
                  <a:schemeClr val="dk1"/>
                </a:solidFill>
              </a:rPr>
              <a:t>6</a:t>
            </a:r>
            <a:r>
              <a:rPr i="0" lang="nl-NL" u="none" cap="none" strike="noStrike">
                <a:solidFill>
                  <a:schemeClr val="dk1"/>
                </a:solidFill>
              </a:rPr>
              <a:t>,</a:t>
            </a:r>
            <a:r>
              <a:rPr lang="nl-NL">
                <a:solidFill>
                  <a:schemeClr val="dk1"/>
                </a:solidFill>
              </a:rPr>
              <a:t>50</a:t>
            </a:r>
            <a:endParaRPr i="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NL">
                <a:solidFill>
                  <a:schemeClr val="dk1"/>
                </a:solidFill>
              </a:rPr>
              <a:t>Overig</a:t>
            </a:r>
            <a:r>
              <a:rPr i="0" lang="nl-NL" u="none" cap="none" strike="noStrike">
                <a:solidFill>
                  <a:schemeClr val="dk1"/>
                </a:solidFill>
              </a:rPr>
              <a:t>				€</a:t>
            </a:r>
            <a:r>
              <a:rPr i="0" lang="nl-NL" u="sng" cap="none" strike="noStrike">
                <a:solidFill>
                  <a:schemeClr val="dk1"/>
                </a:solidFill>
              </a:rPr>
              <a:t>   </a:t>
            </a:r>
            <a:r>
              <a:rPr lang="nl-NL" u="sng">
                <a:solidFill>
                  <a:schemeClr val="dk1"/>
                </a:solidFill>
              </a:rPr>
              <a:t>6</a:t>
            </a:r>
            <a:r>
              <a:rPr i="0" lang="nl-NL" u="sng" cap="none" strike="noStrike">
                <a:solidFill>
                  <a:schemeClr val="dk1"/>
                </a:solidFill>
              </a:rPr>
              <a:t>,</a:t>
            </a:r>
            <a:r>
              <a:rPr lang="nl-NL" u="sng">
                <a:solidFill>
                  <a:schemeClr val="dk1"/>
                </a:solidFill>
              </a:rPr>
              <a:t>5</a:t>
            </a:r>
            <a:r>
              <a:rPr i="0" lang="nl-NL" u="sng" cap="none" strike="noStrike">
                <a:solidFill>
                  <a:schemeClr val="dk1"/>
                </a:solidFill>
              </a:rPr>
              <a:t>0</a:t>
            </a:r>
            <a:endParaRPr i="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u="none" cap="none" strike="noStrike">
                <a:solidFill>
                  <a:schemeClr val="dk1"/>
                </a:solidFill>
              </a:rPr>
              <a:t>TOTAAL				€ </a:t>
            </a:r>
            <a:r>
              <a:rPr b="1" lang="nl-NL">
                <a:solidFill>
                  <a:schemeClr val="dk1"/>
                </a:solidFill>
              </a:rPr>
              <a:t>75</a:t>
            </a:r>
            <a:r>
              <a:rPr b="1" i="0" lang="nl-NL" u="none" cap="none" strike="noStrike">
                <a:solidFill>
                  <a:schemeClr val="dk1"/>
                </a:solidFill>
              </a:rPr>
              <a:t>,</a:t>
            </a:r>
            <a:r>
              <a:rPr b="1" lang="nl-NL">
                <a:solidFill>
                  <a:schemeClr val="dk1"/>
                </a:solidFill>
              </a:rPr>
              <a:t>0</a:t>
            </a:r>
            <a:r>
              <a:rPr b="1" i="0" lang="nl-NL" u="none" cap="none" strike="noStrike">
                <a:solidFill>
                  <a:schemeClr val="dk1"/>
                </a:solidFill>
              </a:rPr>
              <a:t>0</a:t>
            </a:r>
            <a:endParaRPr i="0" u="none" cap="none" strike="noStrike">
              <a:solidFill>
                <a:srgbClr val="000000"/>
              </a:solidFill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611550" y="1528950"/>
            <a:ext cx="73986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-NL">
                <a:solidFill>
                  <a:schemeClr val="dk1"/>
                </a:solidFill>
              </a:rPr>
              <a:t>Voorheen werkten we met een </a:t>
            </a:r>
            <a:r>
              <a:rPr b="1" lang="nl-NL">
                <a:solidFill>
                  <a:schemeClr val="dk1"/>
                </a:solidFill>
              </a:rPr>
              <a:t>staffelbedrag per kind</a:t>
            </a:r>
            <a:r>
              <a:rPr lang="nl-NL">
                <a:solidFill>
                  <a:schemeClr val="dk1"/>
                </a:solidFill>
              </a:rPr>
              <a:t> (1e kind €68,50, 2e kind €60, 3e kind €52)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-NL">
                <a:solidFill>
                  <a:schemeClr val="dk1"/>
                </a:solidFill>
              </a:rPr>
              <a:t>De MR heeft </a:t>
            </a:r>
            <a:r>
              <a:rPr b="1" lang="nl-NL">
                <a:solidFill>
                  <a:schemeClr val="dk1"/>
                </a:solidFill>
              </a:rPr>
              <a:t>positief geadviseerd</a:t>
            </a:r>
            <a:r>
              <a:rPr lang="nl-NL">
                <a:solidFill>
                  <a:schemeClr val="dk1"/>
                </a:solidFill>
              </a:rPr>
              <a:t> om over te gaan naar </a:t>
            </a:r>
            <a:r>
              <a:rPr b="1" lang="nl-NL">
                <a:solidFill>
                  <a:schemeClr val="dk1"/>
                </a:solidFill>
              </a:rPr>
              <a:t>één vast bedrag per kind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-NL">
                <a:solidFill>
                  <a:schemeClr val="dk1"/>
                </a:solidFill>
              </a:rPr>
              <a:t>Vanaf schooljaar </a:t>
            </a:r>
            <a:r>
              <a:rPr b="1" lang="nl-NL">
                <a:solidFill>
                  <a:schemeClr val="dk1"/>
                </a:solidFill>
              </a:rPr>
              <a:t>2026 - 2027</a:t>
            </a:r>
            <a:r>
              <a:rPr lang="nl-NL">
                <a:solidFill>
                  <a:schemeClr val="dk1"/>
                </a:solidFill>
              </a:rPr>
              <a:t> hanteren we: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>
                <a:solidFill>
                  <a:schemeClr val="dk1"/>
                </a:solidFill>
              </a:rPr>
              <a:t>→ </a:t>
            </a:r>
            <a:r>
              <a:rPr lang="nl-NL">
                <a:solidFill>
                  <a:schemeClr val="dk1"/>
                </a:solidFill>
              </a:rPr>
              <a:t>Een vrijwillige bijdrage van</a:t>
            </a:r>
            <a:r>
              <a:rPr b="1" lang="nl-NL">
                <a:solidFill>
                  <a:schemeClr val="dk1"/>
                </a:solidFill>
              </a:rPr>
              <a:t> €65 per kind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-NL">
                <a:solidFill>
                  <a:schemeClr val="dk1"/>
                </a:solidFill>
              </a:rPr>
              <a:t>Dit is </a:t>
            </a:r>
            <a:r>
              <a:rPr b="1" lang="nl-NL">
                <a:solidFill>
                  <a:schemeClr val="dk1"/>
                </a:solidFill>
              </a:rPr>
              <a:t>duidelijker, eerlijker en eenvoudiger</a:t>
            </a:r>
            <a:r>
              <a:rPr lang="nl-NL">
                <a:solidFill>
                  <a:schemeClr val="dk1"/>
                </a:solidFill>
              </a:rPr>
              <a:t> voor alle ouders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nl-NL">
                <a:solidFill>
                  <a:schemeClr val="dk1"/>
                </a:solidFill>
              </a:rPr>
              <a:t>Het bedrag ligt net onder het oude maximum, maar boven de lagere staffelbedragen, zodat we een stabiele inkomstenbasis houden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4" name="Google Shape;104;p15"/>
          <p:cNvGraphicFramePr/>
          <p:nvPr/>
        </p:nvGraphicFramePr>
        <p:xfrm>
          <a:off x="566925" y="3659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{B8A46FDC-864C-4A95-8D6F-A9193441CE4C}</a:tableStyleId>
              </a:tblPr>
              <a:tblGrid>
                <a:gridCol w="2466450"/>
                <a:gridCol w="2856950"/>
                <a:gridCol w="2000075"/>
              </a:tblGrid>
              <a:tr h="546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/>
                        <a:t>Categorie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F1F9E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/>
                        <a:t>Activiteit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F1F9E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/>
                        <a:t>Bedrag per kind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F1F9E4"/>
                    </a:solidFill>
                  </a:tcPr>
                </a:tc>
              </a:tr>
              <a:tr h="513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 sz="1000"/>
                        <a:t>Bevorderen partnerschap tussen school en ouders</a:t>
                      </a:r>
                      <a:endParaRPr b="1"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Kwartaalstarts &amp; Zomerfestival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€11,00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4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 sz="1000"/>
                        <a:t>Ondersteuning leerconcept</a:t>
                      </a:r>
                      <a:endParaRPr b="1"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Excursie (€35 + €10 extra overschot)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€44,00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4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Sportdag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€7,00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4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Feestdagen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€6,50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4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 sz="1000"/>
                        <a:t>Verenigings- &amp; overige kosten</a:t>
                      </a:r>
                      <a:endParaRPr b="1"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Lief &amp; leed, schoolverlatersfeest, bankkosten</a:t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NL" sz="1000"/>
                        <a:t>€6,50</a:t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2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 sz="1200"/>
                        <a:t>Totaal Ouderbijdrage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NL" sz="1200"/>
                        <a:t>€75</a:t>
                      </a:r>
                      <a:endParaRPr b="1" sz="12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/>
        </p:nvSpPr>
        <p:spPr>
          <a:xfrm>
            <a:off x="361950" y="969374"/>
            <a:ext cx="6768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nl-NL" sz="2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Nieuwe werkwijze voor activiteiten!</a:t>
            </a:r>
            <a:endParaRPr b="1" i="0" sz="1500" u="sng" cap="none" strike="noStrike">
              <a:solidFill>
                <a:srgbClr val="000000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361950" y="1766000"/>
            <a:ext cx="7704000" cy="58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nl-NL">
                <a:solidFill>
                  <a:schemeClr val="dk1"/>
                </a:solidFill>
              </a:rPr>
              <a:t>We willen graag alle leuke activiteiten blijven organiseren.</a:t>
            </a:r>
            <a:r>
              <a:rPr lang="nl-NL">
                <a:solidFill>
                  <a:schemeClr val="dk1"/>
                </a:solidFill>
              </a:rPr>
              <a:t> </a:t>
            </a:r>
            <a:r>
              <a:rPr b="1" lang="nl-NL">
                <a:solidFill>
                  <a:schemeClr val="dk1"/>
                </a:solidFill>
              </a:rPr>
              <a:t>Maar de aanwas van nieuwe OV‑leden is laag. Daardoor lukt het ons niet meer om alles zelf te dragen.</a:t>
            </a:r>
            <a:endParaRPr b="1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-NL" sz="1500">
                <a:solidFill>
                  <a:schemeClr val="dk1"/>
                </a:solidFill>
              </a:rPr>
              <a:t>🚀 Kartrekker per activiteit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300">
                <a:solidFill>
                  <a:schemeClr val="dk1"/>
                </a:solidFill>
              </a:rPr>
              <a:t>Voor elke activiteit zoeken we </a:t>
            </a:r>
            <a:r>
              <a:rPr b="1" lang="nl-NL" sz="1300">
                <a:solidFill>
                  <a:schemeClr val="dk1"/>
                </a:solidFill>
              </a:rPr>
              <a:t>1 of 2 kartrekkers</a:t>
            </a:r>
            <a:r>
              <a:rPr lang="nl-NL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300">
                <a:solidFill>
                  <a:schemeClr val="dk1"/>
                </a:solidFill>
              </a:rPr>
              <a:t>In Social Schools zetten we alle activiteiten van het schooljaar alvast open, zodat je je eenvoudig kunt aanmelden.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300">
                <a:solidFill>
                  <a:schemeClr val="dk1"/>
                </a:solidFill>
              </a:rPr>
              <a:t>Als kartrekker: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nl-NL" sz="1300">
                <a:solidFill>
                  <a:schemeClr val="dk1"/>
                </a:solidFill>
              </a:rPr>
              <a:t>pak je de organisatie op</a:t>
            </a:r>
            <a:r>
              <a:rPr lang="nl-NL" sz="1300">
                <a:solidFill>
                  <a:schemeClr val="dk1"/>
                </a:solidFill>
              </a:rPr>
              <a:t> (met iemand samen of alleen)</a:t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nl-NL" sz="1300">
                <a:solidFill>
                  <a:schemeClr val="dk1"/>
                </a:solidFill>
              </a:rPr>
              <a:t>krijg je van ons draaiboeken, materialen en ondersteuning</a:t>
            </a:r>
            <a:endParaRPr b="1"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nl-NL" sz="1300">
                <a:solidFill>
                  <a:schemeClr val="dk1"/>
                </a:solidFill>
              </a:rPr>
              <a:t>mag je de activiteit volledig je eigen draai geven</a:t>
            </a:r>
            <a:r>
              <a:rPr lang="nl-NL" sz="1300">
                <a:solidFill>
                  <a:schemeClr val="dk1"/>
                </a:solidFill>
              </a:rPr>
              <a:t> - creativiteit is welkom!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300">
                <a:solidFill>
                  <a:schemeClr val="dk1"/>
                </a:solidFill>
              </a:rPr>
              <a:t>Je staat er dus nooit alleen voor, maar je hebt wél de vrijheid om het leuk en passend te maken.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-NL">
                <a:solidFill>
                  <a:schemeClr val="dk1"/>
                </a:solidFill>
              </a:rPr>
              <a:t>🙌 </a:t>
            </a:r>
            <a:r>
              <a:rPr b="1" i="1" lang="nl-NL">
                <a:solidFill>
                  <a:schemeClr val="dk1"/>
                </a:solidFill>
              </a:rPr>
              <a:t>Oproep voor hulpouders volgt later</a:t>
            </a:r>
            <a:endParaRPr i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-NL">
                <a:solidFill>
                  <a:schemeClr val="dk1"/>
                </a:solidFill>
              </a:rPr>
              <a:t>⚠️ </a:t>
            </a:r>
            <a:r>
              <a:rPr b="1" i="1" lang="nl-NL">
                <a:solidFill>
                  <a:schemeClr val="dk1"/>
                </a:solidFill>
              </a:rPr>
              <a:t>Geen kartrekker betekent dat een activiteit kan niet doorgaan</a:t>
            </a:r>
            <a:endParaRPr b="1"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582216" y="2636912"/>
            <a:ext cx="7416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nl-N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Verlenen decharge aan bestuur OV</a:t>
            </a:r>
            <a:endParaRPr b="1" i="0" sz="14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i="0" lang="nl-N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Instemmen met de begroting en de ouderbijdrage</a:t>
            </a:r>
            <a:endParaRPr b="1" i="0" sz="1400" u="none" cap="none" strike="noStrike">
              <a:solidFill>
                <a:srgbClr val="000000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611560" y="1700808"/>
            <a:ext cx="676875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nl-N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Instemmen voorstellen door leden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h3e655b4e26e8ef73_0_7"/>
          <p:cNvSpPr txBox="1"/>
          <p:nvPr/>
        </p:nvSpPr>
        <p:spPr>
          <a:xfrm>
            <a:off x="611549" y="997950"/>
            <a:ext cx="7308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nl-NL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Bijlage: Kascontrole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fbeelding met tekst, brief, Lettertype, schermopname&#10;&#10;Automatisch gegenereerde beschrijving" id="124" name="Google Shape;124;h3e655b4e26e8ef73_0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550" y="1708167"/>
            <a:ext cx="7003799" cy="5149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3"/>
          <p:cNvSpPr txBox="1"/>
          <p:nvPr/>
        </p:nvSpPr>
        <p:spPr>
          <a:xfrm>
            <a:off x="467544" y="1052736"/>
            <a:ext cx="6768752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nl-N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Toelichting begroting schooljaar 24/25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1" name="Google Shape;131;p13"/>
          <p:cNvGraphicFramePr/>
          <p:nvPr/>
        </p:nvGraphicFramePr>
        <p:xfrm>
          <a:off x="323528" y="177281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{8AF1C2CC-DE73-4C48-A805-7EAB8CB58E82}</a:tableStyleId>
              </a:tblPr>
              <a:tblGrid>
                <a:gridCol w="3233350"/>
                <a:gridCol w="1663200"/>
                <a:gridCol w="1872200"/>
                <a:gridCol w="1728200"/>
              </a:tblGrid>
              <a:tr h="432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nl-NL" sz="1800" u="none" cap="none" strike="noStrike"/>
                        <a:t>Begroot 24/25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nl-NL" sz="1800" u="none" cap="none" strike="noStrike"/>
                        <a:t>Begroot 23/24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0" lang="nl-NL" sz="1800" u="none" cap="none" strike="noStrike"/>
                        <a:t>Werkelijk 23/24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79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nl-NL" sz="1800" u="none" cap="none" strike="noStrike"/>
                        <a:t>Bevorderen partnerschap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Kwartaalstarts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€3.000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€2.900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€2.400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91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nl-NL" sz="1800" u="none" cap="none" strike="noStrike"/>
                        <a:t>Ondersteuning leerconcept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Excursies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Sportdag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Wandel3daagse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Feestdagen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Materialen/buitenruimte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€6.500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€1.500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€200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€1.500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€500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€5.600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€1.700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€200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€1.600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€700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€6.500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€1.400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€200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€900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€700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579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nl-NL" sz="1800" u="none" cap="none" strike="noStrike"/>
                        <a:t>Overige activiteiten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Activiteiten schoolverlaters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Lief en leed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Verenigingskosten</a:t>
                      </a:r>
                      <a:endParaRPr sz="1400" u="none" cap="none" strike="noStrike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nl-NL" sz="1800" u="none" cap="none" strike="noStrike"/>
                        <a:t>Overige wo WIS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€300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€100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€200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€400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€300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€100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€200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€500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€300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€100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€200</a:t>
                      </a:r>
                      <a:endParaRPr sz="1400" u="none" cap="none" strike="noStrike"/>
                    </a:p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nl-NL" sz="1800" u="none" cap="none" strike="noStrike"/>
                        <a:t>€400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2013-09-08T18:28:42Z</dcterms:created>
  <dc:creator>Inez</dc:creator>
</cp:coreProperties>
</file>